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8288000" cy="10287000"/>
  <p:notesSz cx="6858000" cy="9144000"/>
  <p:embeddedFontLst>
    <p:embeddedFont>
      <p:font typeface="Muli Regular Bold" panose="020B0604020202020204" charset="0"/>
      <p:regular r:id="rId15"/>
    </p:embeddedFont>
    <p:embeddedFont>
      <p:font typeface="Muli Regular" panose="020B0604020202020204" charset="0"/>
      <p:regular r:id="rId16"/>
    </p:embeddedFont>
    <p:embeddedFont>
      <p:font typeface="Muli Bold Bold" panose="020B0604020202020204" charset="0"/>
      <p:regular r:id="rId17"/>
    </p:embeddedFont>
    <p:embeddedFont>
      <p:font typeface="Arimo" panose="020B0604020202020204" charset="0"/>
      <p:regular r:id="rId18"/>
    </p:embeddedFon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Arimo Bold" panose="020B0604020202020204" charset="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3" d="100"/>
          <a:sy n="43" d="100"/>
        </p:scale>
        <p:origin x="740" y="6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8.fntdata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8/13/2021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8/13/2021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8/13/2021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3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EE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711372" y="1028700"/>
            <a:ext cx="9235435" cy="8229600"/>
            <a:chOff x="0" y="0"/>
            <a:chExt cx="12313913" cy="10972800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8816962" cy="8816962"/>
              <a:chOff x="0" y="0"/>
              <a:chExt cx="635000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EFF9FD"/>
              </a:solidFill>
            </p:spPr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>
              <a:alphaModFix amt="51000"/>
            </a:blip>
            <a:srcRect/>
            <a:stretch>
              <a:fillRect/>
            </a:stretch>
          </p:blipFill>
          <p:spPr>
            <a:xfrm>
              <a:off x="4270524" y="8181074"/>
              <a:ext cx="8043389" cy="2791726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892211" y="624687"/>
              <a:ext cx="9699122" cy="10024933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1107548" y="4475568"/>
            <a:ext cx="6176282" cy="1345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685"/>
              </a:lnSpc>
            </a:pPr>
            <a:r>
              <a:rPr lang="en-US" sz="8904">
                <a:solidFill>
                  <a:srgbClr val="38B6FF"/>
                </a:solidFill>
                <a:latin typeface="Muli Bold Bold"/>
              </a:rPr>
              <a:t>khaliPhone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33243" y="3571632"/>
            <a:ext cx="7124891" cy="6235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174"/>
              </a:lnSpc>
            </a:pPr>
            <a:r>
              <a:rPr lang="en-US" sz="3696">
                <a:solidFill>
                  <a:srgbClr val="0E2C4B"/>
                </a:solidFill>
                <a:latin typeface="Muli Bold Bold"/>
              </a:rPr>
              <a:t>Online Shopping Portal System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465792" y="6025116"/>
            <a:ext cx="2962032" cy="6235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174"/>
              </a:lnSpc>
            </a:pPr>
            <a:r>
              <a:rPr lang="en-US" sz="3696">
                <a:solidFill>
                  <a:srgbClr val="0E2C4B"/>
                </a:solidFill>
                <a:latin typeface="Muli Bold Bold"/>
              </a:rPr>
              <a:t>E-Commerce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16618320" y="288257"/>
            <a:ext cx="1347537" cy="1347537"/>
            <a:chOff x="0" y="0"/>
            <a:chExt cx="1796716" cy="1796716"/>
          </a:xfrm>
        </p:grpSpPr>
        <p:grpSp>
          <p:nvGrpSpPr>
            <p:cNvPr id="11" name="Group 11"/>
            <p:cNvGrpSpPr/>
            <p:nvPr/>
          </p:nvGrpSpPr>
          <p:grpSpPr>
            <a:xfrm>
              <a:off x="0" y="0"/>
              <a:ext cx="1796716" cy="1796716"/>
              <a:chOff x="0" y="0"/>
              <a:chExt cx="660400" cy="6604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60400" cy="6604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660400">
                    <a:moveTo>
                      <a:pt x="535940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535940" y="0"/>
                    </a:lnTo>
                    <a:cubicBezTo>
                      <a:pt x="604520" y="0"/>
                      <a:pt x="660400" y="55880"/>
                      <a:pt x="660400" y="124460"/>
                    </a:cubicBezTo>
                    <a:lnTo>
                      <a:pt x="660400" y="535940"/>
                    </a:lnTo>
                    <a:cubicBezTo>
                      <a:pt x="660400" y="604520"/>
                      <a:pt x="604520" y="660400"/>
                      <a:pt x="535940" y="66040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13" name="Group 13"/>
            <p:cNvGrpSpPr/>
            <p:nvPr/>
          </p:nvGrpSpPr>
          <p:grpSpPr>
            <a:xfrm rot="-5400000">
              <a:off x="712350" y="739113"/>
              <a:ext cx="473684" cy="318490"/>
              <a:chOff x="0" y="0"/>
              <a:chExt cx="1930400" cy="129794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1930400" cy="1297940"/>
              </a:xfrm>
              <a:custGeom>
                <a:avLst/>
                <a:gdLst/>
                <a:ahLst/>
                <a:cxnLst/>
                <a:rect l="l" t="t" r="r" b="b"/>
                <a:pathLst>
                  <a:path w="1930400" h="1297940">
                    <a:moveTo>
                      <a:pt x="0" y="0"/>
                    </a:moveTo>
                    <a:lnTo>
                      <a:pt x="965200" y="1297940"/>
                    </a:lnTo>
                    <a:lnTo>
                      <a:pt x="1930400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4"/>
          <a:srcRect t="2166"/>
          <a:stretch>
            <a:fillRect/>
          </a:stretch>
        </p:blipFill>
        <p:spPr>
          <a:xfrm>
            <a:off x="16763434" y="551307"/>
            <a:ext cx="1057309" cy="104638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9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404414" y="2725844"/>
            <a:ext cx="15479172" cy="5025812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6260826" y="1028700"/>
            <a:ext cx="5766347" cy="14843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729"/>
              </a:lnSpc>
            </a:pPr>
            <a:r>
              <a:rPr lang="en-US" sz="9774">
                <a:solidFill>
                  <a:srgbClr val="38B6FF"/>
                </a:solidFill>
                <a:latin typeface="Muli Bold Bold"/>
              </a:rPr>
              <a:t>workflow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9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9973286" y="4282272"/>
            <a:ext cx="1813247" cy="1813247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689867" y="4306989"/>
            <a:ext cx="1813247" cy="1813247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6652052" y="4306989"/>
            <a:ext cx="1813247" cy="181324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0879909" y="7232336"/>
            <a:ext cx="1813247" cy="181324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5446053" y="7232336"/>
            <a:ext cx="1813247" cy="1813247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5446053" y="4163392"/>
            <a:ext cx="1813247" cy="1813247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2506774" y="4093279"/>
            <a:ext cx="2100441" cy="2100441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3739616" y="4306989"/>
            <a:ext cx="1904292" cy="1904292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6260826" y="7272671"/>
            <a:ext cx="1853582" cy="1853582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1028700" y="7232336"/>
            <a:ext cx="1813247" cy="1813247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2503114" y="4803344"/>
            <a:ext cx="771104" cy="771104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6260826" y="1028700"/>
            <a:ext cx="5766347" cy="14843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729"/>
              </a:lnSpc>
            </a:pPr>
            <a:r>
              <a:rPr lang="en-US" sz="9774">
                <a:solidFill>
                  <a:srgbClr val="38B6FF"/>
                </a:solidFill>
                <a:latin typeface="Muli Bold Bold"/>
              </a:rPr>
              <a:t>workflow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5880949" y="4873584"/>
            <a:ext cx="771104" cy="771104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8975060" y="4828061"/>
            <a:ext cx="771104" cy="771104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11819272" y="4873584"/>
            <a:ext cx="771104" cy="771104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14355587" y="4873584"/>
            <a:ext cx="771104" cy="771104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 rot="10714784">
            <a:off x="4084983" y="7753408"/>
            <a:ext cx="771104" cy="771104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 rot="10714784">
            <a:off x="9192744" y="7753408"/>
            <a:ext cx="771104" cy="771104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 rot="10714784">
            <a:off x="13566433" y="7753408"/>
            <a:ext cx="771104" cy="771104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 rot="5400000">
            <a:off x="15967125" y="6211282"/>
            <a:ext cx="771104" cy="771104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 rot="-5400000">
            <a:off x="1210939" y="6211282"/>
            <a:ext cx="771104" cy="771104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9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577180" y="236488"/>
            <a:ext cx="9381148" cy="9814023"/>
            <a:chOff x="0" y="0"/>
            <a:chExt cx="7504918" cy="785121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504919" cy="7851218"/>
            </a:xfrm>
            <a:custGeom>
              <a:avLst/>
              <a:gdLst/>
              <a:ahLst/>
              <a:cxnLst/>
              <a:rect l="l" t="t" r="r" b="b"/>
              <a:pathLst>
                <a:path w="7504919" h="7851218">
                  <a:moveTo>
                    <a:pt x="7380458" y="7851218"/>
                  </a:moveTo>
                  <a:lnTo>
                    <a:pt x="124460" y="7851218"/>
                  </a:lnTo>
                  <a:cubicBezTo>
                    <a:pt x="55880" y="7851218"/>
                    <a:pt x="0" y="7795338"/>
                    <a:pt x="0" y="772675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7380459" y="0"/>
                  </a:lnTo>
                  <a:cubicBezTo>
                    <a:pt x="7449038" y="0"/>
                    <a:pt x="7504919" y="55880"/>
                    <a:pt x="7504919" y="124460"/>
                  </a:cubicBezTo>
                  <a:lnTo>
                    <a:pt x="7504919" y="7726759"/>
                  </a:lnTo>
                  <a:cubicBezTo>
                    <a:pt x="7504919" y="7795339"/>
                    <a:pt x="7449038" y="7851218"/>
                    <a:pt x="7380459" y="7851218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4" name="AutoShape 4"/>
          <p:cNvSpPr/>
          <p:nvPr/>
        </p:nvSpPr>
        <p:spPr>
          <a:xfrm>
            <a:off x="9448690" y="5067300"/>
            <a:ext cx="7638127" cy="0"/>
          </a:xfrm>
          <a:prstGeom prst="line">
            <a:avLst/>
          </a:prstGeom>
          <a:ln w="76200" cap="rnd">
            <a:solidFill>
              <a:srgbClr val="F2F3F4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5" name="Group 5"/>
          <p:cNvGrpSpPr/>
          <p:nvPr/>
        </p:nvGrpSpPr>
        <p:grpSpPr>
          <a:xfrm>
            <a:off x="9448690" y="2368013"/>
            <a:ext cx="7714897" cy="2338290"/>
            <a:chOff x="0" y="0"/>
            <a:chExt cx="10286529" cy="3117720"/>
          </a:xfrm>
        </p:grpSpPr>
        <p:sp>
          <p:nvSpPr>
            <p:cNvPr id="6" name="TextBox 6"/>
            <p:cNvSpPr txBox="1"/>
            <p:nvPr/>
          </p:nvSpPr>
          <p:spPr>
            <a:xfrm>
              <a:off x="0" y="-66675"/>
              <a:ext cx="10286529" cy="7736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900"/>
                </a:lnSpc>
              </a:pPr>
              <a:r>
                <a:rPr lang="en-US" sz="3500">
                  <a:solidFill>
                    <a:srgbClr val="0E2C4B"/>
                  </a:solidFill>
                  <a:latin typeface="Muli Bold Bold"/>
                </a:rPr>
                <a:t>-FRONT-END :</a:t>
              </a:r>
              <a:r>
                <a:rPr lang="en-US" sz="3500">
                  <a:solidFill>
                    <a:srgbClr val="0E2C4B"/>
                  </a:solidFill>
                  <a:latin typeface="Arimo Bold"/>
                </a:rPr>
                <a:t> 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1017986"/>
              <a:ext cx="10286529" cy="20828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0E2C4B"/>
                  </a:solidFill>
                  <a:latin typeface="Arimo Bold"/>
                </a:rPr>
                <a:t>HTML 5 </a:t>
              </a:r>
            </a:p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0E2C4B"/>
                  </a:solidFill>
                  <a:latin typeface="Arimo Bold"/>
                </a:rPr>
                <a:t>CSS3 Sass bootstrap</a:t>
              </a:r>
            </a:p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0E2C4B"/>
                  </a:solidFill>
                  <a:latin typeface="Arimo Bold"/>
                </a:rPr>
                <a:t>JavaScript jquery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448690" y="5946775"/>
            <a:ext cx="7714897" cy="2234785"/>
            <a:chOff x="0" y="0"/>
            <a:chExt cx="10286529" cy="2979713"/>
          </a:xfrm>
        </p:grpSpPr>
        <p:sp>
          <p:nvSpPr>
            <p:cNvPr id="9" name="TextBox 9"/>
            <p:cNvSpPr txBox="1"/>
            <p:nvPr/>
          </p:nvSpPr>
          <p:spPr>
            <a:xfrm>
              <a:off x="0" y="-66675"/>
              <a:ext cx="10286529" cy="7736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900"/>
                </a:lnSpc>
              </a:pPr>
              <a:r>
                <a:rPr lang="en-US" sz="3500">
                  <a:solidFill>
                    <a:srgbClr val="0E2C4B"/>
                  </a:solidFill>
                  <a:latin typeface="Muli Bold Bold"/>
                </a:rPr>
                <a:t>-BACK END :</a:t>
              </a:r>
              <a:r>
                <a:rPr lang="en-US" sz="3500">
                  <a:solidFill>
                    <a:srgbClr val="0E2C4B"/>
                  </a:solidFill>
                  <a:latin typeface="Arimo Bold"/>
                </a:rPr>
                <a:t> 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1017986"/>
              <a:ext cx="10286529" cy="19447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0E2C4B"/>
                  </a:solidFill>
                  <a:latin typeface="Arimo Bold"/>
                </a:rPr>
                <a:t>PHP Laravel</a:t>
              </a:r>
            </a:p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0E2C4B"/>
                  </a:solidFill>
                  <a:latin typeface="Arimo Bold"/>
                </a:rPr>
                <a:t>MySQL</a:t>
              </a:r>
            </a:p>
            <a:p>
              <a:pPr algn="ctr">
                <a:lnSpc>
                  <a:spcPts val="3359"/>
                </a:lnSpc>
              </a:pPr>
              <a:endParaRPr lang="en-US" sz="3000">
                <a:solidFill>
                  <a:srgbClr val="0E2C4B"/>
                </a:solidFill>
                <a:latin typeface="Arimo Bold"/>
              </a:endParaRP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028700" y="4111625"/>
            <a:ext cx="6173123" cy="2063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30"/>
              </a:lnSpc>
            </a:pPr>
            <a:r>
              <a:rPr lang="en-US" sz="6774">
                <a:solidFill>
                  <a:srgbClr val="38B6FF"/>
                </a:solidFill>
                <a:latin typeface="Muli Bold Bold"/>
              </a:rPr>
              <a:t>Explication du code</a:t>
            </a:r>
            <a:r>
              <a:rPr lang="en-US" sz="1200">
                <a:solidFill>
                  <a:srgbClr val="38B6FF"/>
                </a:solidFill>
                <a:latin typeface="Arimo Bold"/>
              </a:rPr>
              <a:t> 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9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9144000" y="4061700"/>
            <a:ext cx="6176282" cy="1339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85"/>
              </a:lnSpc>
            </a:pPr>
            <a:r>
              <a:rPr lang="en-US" sz="8904">
                <a:solidFill>
                  <a:srgbClr val="38B6FF"/>
                </a:solidFill>
                <a:latin typeface="Muli Bold Bold"/>
              </a:rPr>
              <a:t>La Fin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1585217" y="5522691"/>
            <a:ext cx="1293847" cy="6236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174"/>
              </a:lnSpc>
            </a:pPr>
            <a:r>
              <a:rPr lang="en-US" sz="3696">
                <a:solidFill>
                  <a:srgbClr val="0E2C4B"/>
                </a:solidFill>
                <a:latin typeface="Muli Bold Bold"/>
              </a:rPr>
              <a:t>merci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902734" y="225804"/>
            <a:ext cx="1044074" cy="105616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797120" y="2019186"/>
            <a:ext cx="6644286" cy="655292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9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577180" y="236488"/>
            <a:ext cx="9381148" cy="9814023"/>
            <a:chOff x="0" y="0"/>
            <a:chExt cx="7504918" cy="785121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504919" cy="7851218"/>
            </a:xfrm>
            <a:custGeom>
              <a:avLst/>
              <a:gdLst/>
              <a:ahLst/>
              <a:cxnLst/>
              <a:rect l="l" t="t" r="r" b="b"/>
              <a:pathLst>
                <a:path w="7504919" h="7851218">
                  <a:moveTo>
                    <a:pt x="7380458" y="7851218"/>
                  </a:moveTo>
                  <a:lnTo>
                    <a:pt x="124460" y="7851218"/>
                  </a:lnTo>
                  <a:cubicBezTo>
                    <a:pt x="55880" y="7851218"/>
                    <a:pt x="0" y="7795338"/>
                    <a:pt x="0" y="772675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7380459" y="0"/>
                  </a:lnTo>
                  <a:cubicBezTo>
                    <a:pt x="7449038" y="0"/>
                    <a:pt x="7504919" y="55880"/>
                    <a:pt x="7504919" y="124460"/>
                  </a:cubicBezTo>
                  <a:lnTo>
                    <a:pt x="7504919" y="7726759"/>
                  </a:lnTo>
                  <a:cubicBezTo>
                    <a:pt x="7504919" y="7795339"/>
                    <a:pt x="7449038" y="7851218"/>
                    <a:pt x="7380459" y="7851218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9144000" y="1281971"/>
            <a:ext cx="6601583" cy="6668136"/>
            <a:chOff x="0" y="0"/>
            <a:chExt cx="8802110" cy="8890848"/>
          </a:xfrm>
        </p:grpSpPr>
        <p:sp>
          <p:nvSpPr>
            <p:cNvPr id="5" name="AutoShape 5"/>
            <p:cNvSpPr/>
            <p:nvPr/>
          </p:nvSpPr>
          <p:spPr>
            <a:xfrm>
              <a:off x="2188" y="964109"/>
              <a:ext cx="8799922" cy="0"/>
            </a:xfrm>
            <a:prstGeom prst="line">
              <a:avLst/>
            </a:prstGeom>
            <a:ln w="87790" cap="rnd">
              <a:solidFill>
                <a:srgbClr val="F2F3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" name="AutoShape 6"/>
            <p:cNvSpPr/>
            <p:nvPr/>
          </p:nvSpPr>
          <p:spPr>
            <a:xfrm>
              <a:off x="2188" y="4014824"/>
              <a:ext cx="8799922" cy="0"/>
            </a:xfrm>
            <a:prstGeom prst="line">
              <a:avLst/>
            </a:prstGeom>
            <a:ln w="87790" cap="rnd">
              <a:solidFill>
                <a:srgbClr val="F2F3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AutoShape 7"/>
            <p:cNvSpPr/>
            <p:nvPr/>
          </p:nvSpPr>
          <p:spPr>
            <a:xfrm>
              <a:off x="2188" y="5606025"/>
              <a:ext cx="8799922" cy="0"/>
            </a:xfrm>
            <a:prstGeom prst="line">
              <a:avLst/>
            </a:prstGeom>
            <a:ln w="87790" cap="rnd">
              <a:solidFill>
                <a:srgbClr val="F2F3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8" name="AutoShape 8"/>
            <p:cNvSpPr/>
            <p:nvPr/>
          </p:nvSpPr>
          <p:spPr>
            <a:xfrm>
              <a:off x="0" y="7204541"/>
              <a:ext cx="8802110" cy="0"/>
            </a:xfrm>
            <a:prstGeom prst="line">
              <a:avLst/>
            </a:prstGeom>
            <a:ln w="87790" cap="rnd">
              <a:solidFill>
                <a:srgbClr val="F2F3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9" name="AutoShape 9"/>
            <p:cNvSpPr/>
            <p:nvPr/>
          </p:nvSpPr>
          <p:spPr>
            <a:xfrm>
              <a:off x="266" y="8803058"/>
              <a:ext cx="8801844" cy="0"/>
            </a:xfrm>
            <a:prstGeom prst="line">
              <a:avLst/>
            </a:prstGeom>
            <a:ln w="87790" cap="rnd">
              <a:solidFill>
                <a:srgbClr val="F2F3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2188" y="-47625"/>
              <a:ext cx="7904364" cy="4620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03"/>
                </a:lnSpc>
              </a:pPr>
              <a:r>
                <a:rPr lang="en-US" sz="2073">
                  <a:solidFill>
                    <a:srgbClr val="0E2C4B"/>
                  </a:solidFill>
                  <a:latin typeface="Muli Regular"/>
                </a:rPr>
                <a:t>idèe de projet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2188" y="1549062"/>
              <a:ext cx="7904364" cy="19160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03"/>
                </a:lnSpc>
              </a:pPr>
              <a:r>
                <a:rPr lang="en-US" sz="2073">
                  <a:solidFill>
                    <a:srgbClr val="0E2C4B"/>
                  </a:solidFill>
                  <a:latin typeface="Muli Regular"/>
                </a:rPr>
                <a:t>UML </a:t>
              </a:r>
            </a:p>
            <a:p>
              <a:pPr>
                <a:lnSpc>
                  <a:spcPts val="2903"/>
                </a:lnSpc>
              </a:pPr>
              <a:r>
                <a:rPr lang="en-US" sz="2073">
                  <a:solidFill>
                    <a:srgbClr val="0E2C4B"/>
                  </a:solidFill>
                  <a:latin typeface="Muli Regular"/>
                </a:rPr>
                <a:t>Diagramme de cas d’utilisation </a:t>
              </a:r>
            </a:p>
            <a:p>
              <a:pPr>
                <a:lnSpc>
                  <a:spcPts val="2903"/>
                </a:lnSpc>
              </a:pPr>
              <a:r>
                <a:rPr lang="en-US" sz="2073">
                  <a:solidFill>
                    <a:srgbClr val="0E2C4B"/>
                  </a:solidFill>
                  <a:latin typeface="Muli Regular"/>
                </a:rPr>
                <a:t>Diagramme de séquence</a:t>
              </a:r>
            </a:p>
            <a:p>
              <a:pPr>
                <a:lnSpc>
                  <a:spcPts val="2903"/>
                </a:lnSpc>
              </a:pPr>
              <a:r>
                <a:rPr lang="en-US" sz="2073">
                  <a:solidFill>
                    <a:srgbClr val="0E2C4B"/>
                  </a:solidFill>
                  <a:latin typeface="Muli Regular"/>
                </a:rPr>
                <a:t>Diagramme de classe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2188" y="4599778"/>
              <a:ext cx="7904364" cy="4390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21"/>
                </a:lnSpc>
              </a:pPr>
              <a:r>
                <a:rPr lang="en-US" sz="2000" dirty="0" err="1" smtClean="0">
                  <a:solidFill>
                    <a:srgbClr val="0E2C4B"/>
                  </a:solidFill>
                  <a:latin typeface="Arimo"/>
                </a:rPr>
                <a:t>Maquettage</a:t>
              </a:r>
              <a:endParaRPr lang="en-US" sz="2000" dirty="0">
                <a:solidFill>
                  <a:srgbClr val="0E2C4B"/>
                </a:solidFill>
                <a:latin typeface="Arimo"/>
              </a:endParaRP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2188" y="6200503"/>
              <a:ext cx="7904364" cy="4455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12"/>
                </a:lnSpc>
              </a:pPr>
              <a:r>
                <a:rPr lang="en-US" sz="2008">
                  <a:solidFill>
                    <a:srgbClr val="0E2C4B"/>
                  </a:solidFill>
                  <a:latin typeface="Muli Regular"/>
                </a:rPr>
                <a:t>Problématique et Solution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2188" y="7799020"/>
              <a:ext cx="7904364" cy="4455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12"/>
                </a:lnSpc>
              </a:pPr>
              <a:r>
                <a:rPr lang="en-US" sz="2008">
                  <a:solidFill>
                    <a:srgbClr val="0E2C4B"/>
                  </a:solidFill>
                  <a:latin typeface="Muli Regular"/>
                </a:rPr>
                <a:t>workflow</a:t>
              </a:r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028700" y="4400550"/>
            <a:ext cx="6173123" cy="14843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729"/>
              </a:lnSpc>
            </a:pPr>
            <a:r>
              <a:rPr lang="en-US" sz="9774">
                <a:solidFill>
                  <a:srgbClr val="38B6FF"/>
                </a:solidFill>
                <a:latin typeface="Muli Bold Bold"/>
              </a:rPr>
              <a:t>Sommaire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9144000" y="8332621"/>
            <a:ext cx="6601583" cy="7011279"/>
            <a:chOff x="0" y="0"/>
            <a:chExt cx="8802110" cy="9348373"/>
          </a:xfrm>
        </p:grpSpPr>
        <p:sp>
          <p:nvSpPr>
            <p:cNvPr id="17" name="AutoShape 17"/>
            <p:cNvSpPr/>
            <p:nvPr/>
          </p:nvSpPr>
          <p:spPr>
            <a:xfrm>
              <a:off x="1922" y="964138"/>
              <a:ext cx="8800188" cy="0"/>
            </a:xfrm>
            <a:prstGeom prst="line">
              <a:avLst/>
            </a:prstGeom>
            <a:ln w="87793" cap="rnd">
              <a:solidFill>
                <a:srgbClr val="F2F3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8" name="AutoShape 18"/>
            <p:cNvSpPr/>
            <p:nvPr/>
          </p:nvSpPr>
          <p:spPr>
            <a:xfrm>
              <a:off x="0" y="9260579"/>
              <a:ext cx="8802110" cy="0"/>
            </a:xfrm>
            <a:prstGeom prst="line">
              <a:avLst/>
            </a:prstGeom>
            <a:ln w="87793" cap="rnd">
              <a:solidFill>
                <a:srgbClr val="F2F3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1922" y="-47625"/>
              <a:ext cx="7904603" cy="4620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03"/>
                </a:lnSpc>
              </a:pPr>
              <a:r>
                <a:rPr lang="en-US" sz="2073">
                  <a:solidFill>
                    <a:srgbClr val="0E2C4B"/>
                  </a:solidFill>
                  <a:latin typeface="Muli Regular"/>
                </a:rPr>
                <a:t>Explication du code </a:t>
              </a:r>
            </a:p>
          </p:txBody>
        </p:sp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999980" y="3813844"/>
            <a:ext cx="1057537" cy="1173412"/>
          </a:xfrm>
          <a:prstGeom prst="rect">
            <a:avLst/>
          </a:prstGeom>
        </p:spPr>
      </p:pic>
      <p:grpSp>
        <p:nvGrpSpPr>
          <p:cNvPr id="21" name="Group 21"/>
          <p:cNvGrpSpPr/>
          <p:nvPr/>
        </p:nvGrpSpPr>
        <p:grpSpPr>
          <a:xfrm>
            <a:off x="16528382" y="345407"/>
            <a:ext cx="1347537" cy="1347537"/>
            <a:chOff x="0" y="0"/>
            <a:chExt cx="1796716" cy="1796716"/>
          </a:xfrm>
        </p:grpSpPr>
        <p:grpSp>
          <p:nvGrpSpPr>
            <p:cNvPr id="22" name="Group 22"/>
            <p:cNvGrpSpPr/>
            <p:nvPr/>
          </p:nvGrpSpPr>
          <p:grpSpPr>
            <a:xfrm>
              <a:off x="0" y="0"/>
              <a:ext cx="1796716" cy="1796716"/>
              <a:chOff x="0" y="0"/>
              <a:chExt cx="660400" cy="6604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660400" cy="6604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660400">
                    <a:moveTo>
                      <a:pt x="535940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535940" y="0"/>
                    </a:lnTo>
                    <a:cubicBezTo>
                      <a:pt x="604520" y="0"/>
                      <a:pt x="660400" y="55880"/>
                      <a:pt x="660400" y="124460"/>
                    </a:cubicBezTo>
                    <a:lnTo>
                      <a:pt x="660400" y="535940"/>
                    </a:lnTo>
                    <a:cubicBezTo>
                      <a:pt x="660400" y="604520"/>
                      <a:pt x="604520" y="660400"/>
                      <a:pt x="535940" y="660400"/>
                    </a:cubicBezTo>
                    <a:close/>
                  </a:path>
                </a:pathLst>
              </a:custGeom>
              <a:solidFill>
                <a:srgbClr val="EFF9FD"/>
              </a:solidFill>
            </p:spPr>
          </p:sp>
        </p:grpSp>
        <p:grpSp>
          <p:nvGrpSpPr>
            <p:cNvPr id="24" name="Group 24"/>
            <p:cNvGrpSpPr/>
            <p:nvPr/>
          </p:nvGrpSpPr>
          <p:grpSpPr>
            <a:xfrm rot="-5400000">
              <a:off x="712350" y="739113"/>
              <a:ext cx="473684" cy="318490"/>
              <a:chOff x="0" y="0"/>
              <a:chExt cx="1930400" cy="129794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1930400" cy="1297940"/>
              </a:xfrm>
              <a:custGeom>
                <a:avLst/>
                <a:gdLst/>
                <a:ahLst/>
                <a:cxnLst/>
                <a:rect l="l" t="t" r="r" b="b"/>
                <a:pathLst>
                  <a:path w="1930400" h="1297940">
                    <a:moveTo>
                      <a:pt x="0" y="0"/>
                    </a:moveTo>
                    <a:lnTo>
                      <a:pt x="965200" y="1297940"/>
                    </a:lnTo>
                    <a:lnTo>
                      <a:pt x="1930400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</p:grpSp>
      <p:pic>
        <p:nvPicPr>
          <p:cNvPr id="26" name="Picture 26"/>
          <p:cNvPicPr>
            <a:picLocks noChangeAspect="1"/>
          </p:cNvPicPr>
          <p:nvPr/>
        </p:nvPicPr>
        <p:blipFill>
          <a:blip r:embed="rId3"/>
          <a:srcRect t="2166"/>
          <a:stretch>
            <a:fillRect/>
          </a:stretch>
        </p:blipFill>
        <p:spPr>
          <a:xfrm>
            <a:off x="16683020" y="505507"/>
            <a:ext cx="1057309" cy="104638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9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21999"/>
          </a:blip>
          <a:srcRect/>
          <a:stretch>
            <a:fillRect/>
          </a:stretch>
        </p:blipFill>
        <p:spPr>
          <a:xfrm>
            <a:off x="13971016" y="7410359"/>
            <a:ext cx="3288284" cy="1141308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3063954" y="2122975"/>
            <a:ext cx="12160093" cy="6041050"/>
            <a:chOff x="0" y="0"/>
            <a:chExt cx="9728074" cy="483284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728074" cy="4832840"/>
            </a:xfrm>
            <a:custGeom>
              <a:avLst/>
              <a:gdLst/>
              <a:ahLst/>
              <a:cxnLst/>
              <a:rect l="l" t="t" r="r" b="b"/>
              <a:pathLst>
                <a:path w="9728074" h="4832840">
                  <a:moveTo>
                    <a:pt x="9603614" y="4832840"/>
                  </a:moveTo>
                  <a:lnTo>
                    <a:pt x="124460" y="4832840"/>
                  </a:lnTo>
                  <a:cubicBezTo>
                    <a:pt x="55880" y="4832840"/>
                    <a:pt x="0" y="4776960"/>
                    <a:pt x="0" y="470838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9603614" y="0"/>
                  </a:lnTo>
                  <a:cubicBezTo>
                    <a:pt x="9672194" y="0"/>
                    <a:pt x="9728074" y="55880"/>
                    <a:pt x="9728074" y="124460"/>
                  </a:cubicBezTo>
                  <a:lnTo>
                    <a:pt x="9728074" y="4708380"/>
                  </a:lnTo>
                  <a:cubicBezTo>
                    <a:pt x="9728074" y="4776960"/>
                    <a:pt x="9672194" y="4832840"/>
                    <a:pt x="9603614" y="483284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3379131" y="5697655"/>
            <a:ext cx="2628231" cy="2635783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4908869" y="3556226"/>
            <a:ext cx="8470263" cy="3079297"/>
            <a:chOff x="0" y="0"/>
            <a:chExt cx="11293684" cy="4105730"/>
          </a:xfrm>
        </p:grpSpPr>
        <p:sp>
          <p:nvSpPr>
            <p:cNvPr id="7" name="TextBox 7"/>
            <p:cNvSpPr txBox="1"/>
            <p:nvPr/>
          </p:nvSpPr>
          <p:spPr>
            <a:xfrm>
              <a:off x="0" y="0"/>
              <a:ext cx="11293684" cy="14181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400"/>
                </a:lnSpc>
              </a:pPr>
              <a:r>
                <a:rPr lang="en-US" sz="6999">
                  <a:solidFill>
                    <a:srgbClr val="0E2C4B"/>
                  </a:solidFill>
                  <a:latin typeface="Muli Bold Bold"/>
                </a:rPr>
                <a:t>idèe de projet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2326319"/>
              <a:ext cx="11293684" cy="16298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859"/>
                </a:lnSpc>
              </a:pPr>
              <a:r>
                <a:rPr lang="en-US" sz="4049">
                  <a:solidFill>
                    <a:srgbClr val="0E2C4B"/>
                  </a:solidFill>
                  <a:latin typeface="Muli Regular Bold"/>
                </a:rPr>
                <a:t>Un site de vente de téléphones et d'accessoires</a:t>
              </a:r>
            </a:p>
          </p:txBody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2">
            <a:alphaModFix amt="21999"/>
          </a:blip>
          <a:srcRect/>
          <a:stretch>
            <a:fillRect/>
          </a:stretch>
        </p:blipFill>
        <p:spPr>
          <a:xfrm>
            <a:off x="2470041" y="2784527"/>
            <a:ext cx="2223383" cy="771699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-1251902">
            <a:off x="2297276" y="1924267"/>
            <a:ext cx="2945311" cy="114499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16618320" y="288257"/>
            <a:ext cx="1347537" cy="1347537"/>
            <a:chOff x="0" y="0"/>
            <a:chExt cx="1796716" cy="1796716"/>
          </a:xfrm>
        </p:grpSpPr>
        <p:grpSp>
          <p:nvGrpSpPr>
            <p:cNvPr id="12" name="Group 12"/>
            <p:cNvGrpSpPr/>
            <p:nvPr/>
          </p:nvGrpSpPr>
          <p:grpSpPr>
            <a:xfrm>
              <a:off x="0" y="0"/>
              <a:ext cx="1796716" cy="1796716"/>
              <a:chOff x="0" y="0"/>
              <a:chExt cx="660400" cy="66040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660400" cy="6604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660400">
                    <a:moveTo>
                      <a:pt x="535940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535940" y="0"/>
                    </a:lnTo>
                    <a:cubicBezTo>
                      <a:pt x="604520" y="0"/>
                      <a:pt x="660400" y="55880"/>
                      <a:pt x="660400" y="124460"/>
                    </a:cubicBezTo>
                    <a:lnTo>
                      <a:pt x="660400" y="535940"/>
                    </a:lnTo>
                    <a:cubicBezTo>
                      <a:pt x="660400" y="604520"/>
                      <a:pt x="604520" y="660400"/>
                      <a:pt x="535940" y="66040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14" name="Group 14"/>
            <p:cNvGrpSpPr/>
            <p:nvPr/>
          </p:nvGrpSpPr>
          <p:grpSpPr>
            <a:xfrm rot="-5400000">
              <a:off x="712350" y="739113"/>
              <a:ext cx="473684" cy="318490"/>
              <a:chOff x="0" y="0"/>
              <a:chExt cx="1930400" cy="129794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1930400" cy="1297940"/>
              </a:xfrm>
              <a:custGeom>
                <a:avLst/>
                <a:gdLst/>
                <a:ahLst/>
                <a:cxnLst/>
                <a:rect l="l" t="t" r="r" b="b"/>
                <a:pathLst>
                  <a:path w="1930400" h="1297940">
                    <a:moveTo>
                      <a:pt x="0" y="0"/>
                    </a:moveTo>
                    <a:lnTo>
                      <a:pt x="965200" y="1297940"/>
                    </a:lnTo>
                    <a:lnTo>
                      <a:pt x="1930400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5"/>
          <a:srcRect t="2166"/>
          <a:stretch>
            <a:fillRect/>
          </a:stretch>
        </p:blipFill>
        <p:spPr>
          <a:xfrm>
            <a:off x="16792009" y="467407"/>
            <a:ext cx="1057309" cy="104638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9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929886" y="112902"/>
            <a:ext cx="9545560" cy="1006119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770115" y="3751473"/>
            <a:ext cx="3449921" cy="2784055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16618320" y="288257"/>
            <a:ext cx="1347537" cy="1347537"/>
            <a:chOff x="0" y="0"/>
            <a:chExt cx="1796716" cy="1796716"/>
          </a:xfrm>
        </p:grpSpPr>
        <p:grpSp>
          <p:nvGrpSpPr>
            <p:cNvPr id="5" name="Group 5"/>
            <p:cNvGrpSpPr/>
            <p:nvPr/>
          </p:nvGrpSpPr>
          <p:grpSpPr>
            <a:xfrm>
              <a:off x="0" y="0"/>
              <a:ext cx="1796716" cy="1796716"/>
              <a:chOff x="0" y="0"/>
              <a:chExt cx="660400" cy="6604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660400" cy="6604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660400">
                    <a:moveTo>
                      <a:pt x="535940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535940" y="0"/>
                    </a:lnTo>
                    <a:cubicBezTo>
                      <a:pt x="604520" y="0"/>
                      <a:pt x="660400" y="55880"/>
                      <a:pt x="660400" y="124460"/>
                    </a:cubicBezTo>
                    <a:lnTo>
                      <a:pt x="660400" y="535940"/>
                    </a:lnTo>
                    <a:cubicBezTo>
                      <a:pt x="660400" y="604520"/>
                      <a:pt x="604520" y="660400"/>
                      <a:pt x="535940" y="66040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7" name="Group 7"/>
            <p:cNvGrpSpPr/>
            <p:nvPr/>
          </p:nvGrpSpPr>
          <p:grpSpPr>
            <a:xfrm rot="-5400000">
              <a:off x="712350" y="739113"/>
              <a:ext cx="473684" cy="318490"/>
              <a:chOff x="0" y="0"/>
              <a:chExt cx="1930400" cy="129794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1930400" cy="1297940"/>
              </a:xfrm>
              <a:custGeom>
                <a:avLst/>
                <a:gdLst/>
                <a:ahLst/>
                <a:cxnLst/>
                <a:rect l="l" t="t" r="r" b="b"/>
                <a:pathLst>
                  <a:path w="1930400" h="1297940">
                    <a:moveTo>
                      <a:pt x="0" y="0"/>
                    </a:moveTo>
                    <a:lnTo>
                      <a:pt x="965200" y="1297940"/>
                    </a:lnTo>
                    <a:lnTo>
                      <a:pt x="1930400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rcRect t="2166"/>
          <a:stretch>
            <a:fillRect/>
          </a:stretch>
        </p:blipFill>
        <p:spPr>
          <a:xfrm>
            <a:off x="16792009" y="467407"/>
            <a:ext cx="1057309" cy="1046387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2083199" y="4506871"/>
            <a:ext cx="2823753" cy="835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03"/>
              </a:lnSpc>
            </a:pPr>
            <a:r>
              <a:rPr lang="en-US" sz="2752" dirty="0" err="1">
                <a:solidFill>
                  <a:srgbClr val="FFFFFF"/>
                </a:solidFill>
                <a:latin typeface="Muli Bold Bold"/>
              </a:rPr>
              <a:t>Diagramme</a:t>
            </a:r>
            <a:r>
              <a:rPr lang="en-US" sz="2752" dirty="0">
                <a:solidFill>
                  <a:srgbClr val="FFFFFF"/>
                </a:solidFill>
                <a:latin typeface="Muli Bold Bold"/>
              </a:rPr>
              <a:t> de </a:t>
            </a:r>
            <a:r>
              <a:rPr lang="en-US" sz="2752" dirty="0" err="1">
                <a:solidFill>
                  <a:srgbClr val="FFFFFF"/>
                </a:solidFill>
                <a:latin typeface="Muli Bold Bold"/>
              </a:rPr>
              <a:t>cas</a:t>
            </a:r>
            <a:r>
              <a:rPr lang="en-US" sz="2752" dirty="0">
                <a:solidFill>
                  <a:srgbClr val="FFFFFF"/>
                </a:solidFill>
                <a:latin typeface="Muli Bold Bold"/>
              </a:rPr>
              <a:t> </a:t>
            </a:r>
            <a:r>
              <a:rPr lang="en-US" sz="2752" dirty="0" err="1">
                <a:solidFill>
                  <a:srgbClr val="FFFFFF"/>
                </a:solidFill>
                <a:latin typeface="Muli Bold Bold"/>
              </a:rPr>
              <a:t>d’utilisation</a:t>
            </a:r>
            <a:r>
              <a:rPr lang="en-US" sz="978" dirty="0">
                <a:solidFill>
                  <a:srgbClr val="FFFFFF"/>
                </a:solidFill>
                <a:latin typeface="Arimo Bold"/>
              </a:rPr>
              <a:t> 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9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098827" y="1309186"/>
            <a:ext cx="9452828" cy="7668629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637792" y="3751473"/>
            <a:ext cx="3449921" cy="2784055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16618320" y="288257"/>
            <a:ext cx="1347537" cy="1347537"/>
            <a:chOff x="0" y="0"/>
            <a:chExt cx="1796716" cy="1796716"/>
          </a:xfrm>
        </p:grpSpPr>
        <p:grpSp>
          <p:nvGrpSpPr>
            <p:cNvPr id="5" name="Group 5"/>
            <p:cNvGrpSpPr/>
            <p:nvPr/>
          </p:nvGrpSpPr>
          <p:grpSpPr>
            <a:xfrm>
              <a:off x="0" y="0"/>
              <a:ext cx="1796716" cy="1796716"/>
              <a:chOff x="0" y="0"/>
              <a:chExt cx="660400" cy="6604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660400" cy="6604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660400">
                    <a:moveTo>
                      <a:pt x="535940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535940" y="0"/>
                    </a:lnTo>
                    <a:cubicBezTo>
                      <a:pt x="604520" y="0"/>
                      <a:pt x="660400" y="55880"/>
                      <a:pt x="660400" y="124460"/>
                    </a:cubicBezTo>
                    <a:lnTo>
                      <a:pt x="660400" y="535940"/>
                    </a:lnTo>
                    <a:cubicBezTo>
                      <a:pt x="660400" y="604520"/>
                      <a:pt x="604520" y="660400"/>
                      <a:pt x="535940" y="66040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7" name="Group 7"/>
            <p:cNvGrpSpPr/>
            <p:nvPr/>
          </p:nvGrpSpPr>
          <p:grpSpPr>
            <a:xfrm rot="-5400000">
              <a:off x="712350" y="739113"/>
              <a:ext cx="473684" cy="318490"/>
              <a:chOff x="0" y="0"/>
              <a:chExt cx="1930400" cy="129794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1930400" cy="1297940"/>
              </a:xfrm>
              <a:custGeom>
                <a:avLst/>
                <a:gdLst/>
                <a:ahLst/>
                <a:cxnLst/>
                <a:rect l="l" t="t" r="r" b="b"/>
                <a:pathLst>
                  <a:path w="1930400" h="1297940">
                    <a:moveTo>
                      <a:pt x="0" y="0"/>
                    </a:moveTo>
                    <a:lnTo>
                      <a:pt x="965200" y="1297940"/>
                    </a:lnTo>
                    <a:lnTo>
                      <a:pt x="1930400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rcRect t="2166"/>
          <a:stretch>
            <a:fillRect/>
          </a:stretch>
        </p:blipFill>
        <p:spPr>
          <a:xfrm>
            <a:off x="16792009" y="467407"/>
            <a:ext cx="1057309" cy="1046387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874676" y="4506871"/>
            <a:ext cx="2823753" cy="835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03"/>
              </a:lnSpc>
            </a:pPr>
            <a:r>
              <a:rPr lang="en-US" sz="2752">
                <a:solidFill>
                  <a:srgbClr val="FFFFFF"/>
                </a:solidFill>
                <a:latin typeface="Muli Bold Bold"/>
              </a:rPr>
              <a:t>Diagramme de séquence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9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561592" y="3751473"/>
            <a:ext cx="3449921" cy="2784055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6618320" y="288257"/>
            <a:ext cx="1347537" cy="1347537"/>
            <a:chOff x="0" y="0"/>
            <a:chExt cx="1796716" cy="1796716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1796716" cy="1796716"/>
              <a:chOff x="0" y="0"/>
              <a:chExt cx="660400" cy="6604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60400" cy="6604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660400">
                    <a:moveTo>
                      <a:pt x="535940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535940" y="0"/>
                    </a:lnTo>
                    <a:cubicBezTo>
                      <a:pt x="604520" y="0"/>
                      <a:pt x="660400" y="55880"/>
                      <a:pt x="660400" y="124460"/>
                    </a:cubicBezTo>
                    <a:lnTo>
                      <a:pt x="660400" y="535940"/>
                    </a:lnTo>
                    <a:cubicBezTo>
                      <a:pt x="660400" y="604520"/>
                      <a:pt x="604520" y="660400"/>
                      <a:pt x="535940" y="66040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6" name="Group 6"/>
            <p:cNvGrpSpPr/>
            <p:nvPr/>
          </p:nvGrpSpPr>
          <p:grpSpPr>
            <a:xfrm rot="-5400000">
              <a:off x="712350" y="739113"/>
              <a:ext cx="473684" cy="318490"/>
              <a:chOff x="0" y="0"/>
              <a:chExt cx="1930400" cy="129794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1930400" cy="1297940"/>
              </a:xfrm>
              <a:custGeom>
                <a:avLst/>
                <a:gdLst/>
                <a:ahLst/>
                <a:cxnLst/>
                <a:rect l="l" t="t" r="r" b="b"/>
                <a:pathLst>
                  <a:path w="1930400" h="1297940">
                    <a:moveTo>
                      <a:pt x="0" y="0"/>
                    </a:moveTo>
                    <a:lnTo>
                      <a:pt x="965200" y="1297940"/>
                    </a:lnTo>
                    <a:lnTo>
                      <a:pt x="1930400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rcRect t="2166"/>
          <a:stretch>
            <a:fillRect/>
          </a:stretch>
        </p:blipFill>
        <p:spPr>
          <a:xfrm>
            <a:off x="16792009" y="467407"/>
            <a:ext cx="1057309" cy="1046387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874676" y="4506871"/>
            <a:ext cx="2823753" cy="835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03"/>
              </a:lnSpc>
            </a:pPr>
            <a:r>
              <a:rPr lang="en-US" sz="2752" dirty="0" err="1">
                <a:solidFill>
                  <a:srgbClr val="FFFFFF"/>
                </a:solidFill>
                <a:latin typeface="Muli Bold Bold"/>
              </a:rPr>
              <a:t>Diagramme</a:t>
            </a:r>
            <a:r>
              <a:rPr lang="en-US" sz="2752" dirty="0">
                <a:solidFill>
                  <a:srgbClr val="FFFFFF"/>
                </a:solidFill>
                <a:latin typeface="Muli Bold Bold"/>
              </a:rPr>
              <a:t> de </a:t>
            </a:r>
            <a:r>
              <a:rPr lang="en-US" sz="2752" dirty="0" err="1">
                <a:solidFill>
                  <a:srgbClr val="FFFFFF"/>
                </a:solidFill>
                <a:latin typeface="Muli Bold Bold"/>
              </a:rPr>
              <a:t>séquence</a:t>
            </a:r>
            <a:endParaRPr lang="en-US" sz="2752" dirty="0">
              <a:solidFill>
                <a:srgbClr val="FFFFFF"/>
              </a:solidFill>
              <a:latin typeface="Muli Bold Bo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9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644876" y="178301"/>
            <a:ext cx="9719378" cy="9930399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770115" y="3751473"/>
            <a:ext cx="3449921" cy="2784055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16618320" y="288257"/>
            <a:ext cx="1347537" cy="1347537"/>
            <a:chOff x="0" y="0"/>
            <a:chExt cx="1796716" cy="1796716"/>
          </a:xfrm>
        </p:grpSpPr>
        <p:grpSp>
          <p:nvGrpSpPr>
            <p:cNvPr id="5" name="Group 5"/>
            <p:cNvGrpSpPr/>
            <p:nvPr/>
          </p:nvGrpSpPr>
          <p:grpSpPr>
            <a:xfrm>
              <a:off x="0" y="0"/>
              <a:ext cx="1796716" cy="1796716"/>
              <a:chOff x="0" y="0"/>
              <a:chExt cx="660400" cy="6604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660400" cy="6604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660400">
                    <a:moveTo>
                      <a:pt x="535940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535940" y="0"/>
                    </a:lnTo>
                    <a:cubicBezTo>
                      <a:pt x="604520" y="0"/>
                      <a:pt x="660400" y="55880"/>
                      <a:pt x="660400" y="124460"/>
                    </a:cubicBezTo>
                    <a:lnTo>
                      <a:pt x="660400" y="535940"/>
                    </a:lnTo>
                    <a:cubicBezTo>
                      <a:pt x="660400" y="604520"/>
                      <a:pt x="604520" y="660400"/>
                      <a:pt x="535940" y="66040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7" name="Group 7"/>
            <p:cNvGrpSpPr/>
            <p:nvPr/>
          </p:nvGrpSpPr>
          <p:grpSpPr>
            <a:xfrm rot="-5400000">
              <a:off x="712350" y="739113"/>
              <a:ext cx="473684" cy="318490"/>
              <a:chOff x="0" y="0"/>
              <a:chExt cx="1930400" cy="129794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1930400" cy="1297940"/>
              </a:xfrm>
              <a:custGeom>
                <a:avLst/>
                <a:gdLst/>
                <a:ahLst/>
                <a:cxnLst/>
                <a:rect l="l" t="t" r="r" b="b"/>
                <a:pathLst>
                  <a:path w="1930400" h="1297940">
                    <a:moveTo>
                      <a:pt x="0" y="0"/>
                    </a:moveTo>
                    <a:lnTo>
                      <a:pt x="965200" y="1297940"/>
                    </a:lnTo>
                    <a:lnTo>
                      <a:pt x="1930400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rcRect t="2166"/>
          <a:stretch>
            <a:fillRect/>
          </a:stretch>
        </p:blipFill>
        <p:spPr>
          <a:xfrm>
            <a:off x="16792009" y="467407"/>
            <a:ext cx="1057309" cy="1046387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2083199" y="4506871"/>
            <a:ext cx="2823753" cy="835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03"/>
              </a:lnSpc>
            </a:pPr>
            <a:r>
              <a:rPr lang="en-US" sz="2752">
                <a:solidFill>
                  <a:srgbClr val="FFFFFF"/>
                </a:solidFill>
                <a:latin typeface="Muli Bold Bold"/>
              </a:rPr>
              <a:t>Diagramme </a:t>
            </a:r>
          </a:p>
          <a:p>
            <a:pPr algn="ctr">
              <a:lnSpc>
                <a:spcPts val="3303"/>
              </a:lnSpc>
            </a:pPr>
            <a:r>
              <a:rPr lang="en-US" sz="2752">
                <a:solidFill>
                  <a:srgbClr val="FFFFFF"/>
                </a:solidFill>
                <a:latin typeface="Muli Bold Bold"/>
              </a:rPr>
              <a:t>de classe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9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742827" y="1028700"/>
            <a:ext cx="14802345" cy="2968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729"/>
              </a:lnSpc>
            </a:pPr>
            <a:r>
              <a:rPr lang="en-US" sz="9774">
                <a:solidFill>
                  <a:srgbClr val="38B6FF"/>
                </a:solidFill>
                <a:latin typeface="Muli Bold Bold"/>
              </a:rPr>
              <a:t>Maquettage</a:t>
            </a:r>
          </a:p>
          <a:p>
            <a:pPr>
              <a:lnSpc>
                <a:spcPts val="11729"/>
              </a:lnSpc>
            </a:pPr>
            <a:r>
              <a:rPr lang="en-US" sz="9774">
                <a:solidFill>
                  <a:srgbClr val="38B6FF"/>
                </a:solidFill>
                <a:latin typeface="Muli Bold Bold"/>
              </a:rPr>
              <a:t>Maquette sous adobe xd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677369" y="5143500"/>
            <a:ext cx="4933262" cy="392811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16618320" y="288257"/>
            <a:ext cx="1347537" cy="1347537"/>
            <a:chOff x="0" y="0"/>
            <a:chExt cx="1796716" cy="1796716"/>
          </a:xfrm>
        </p:grpSpPr>
        <p:grpSp>
          <p:nvGrpSpPr>
            <p:cNvPr id="5" name="Group 5"/>
            <p:cNvGrpSpPr/>
            <p:nvPr/>
          </p:nvGrpSpPr>
          <p:grpSpPr>
            <a:xfrm>
              <a:off x="0" y="0"/>
              <a:ext cx="1796716" cy="1796716"/>
              <a:chOff x="0" y="0"/>
              <a:chExt cx="660400" cy="6604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660400" cy="6604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660400">
                    <a:moveTo>
                      <a:pt x="535940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535940" y="0"/>
                    </a:lnTo>
                    <a:cubicBezTo>
                      <a:pt x="604520" y="0"/>
                      <a:pt x="660400" y="55880"/>
                      <a:pt x="660400" y="124460"/>
                    </a:cubicBezTo>
                    <a:lnTo>
                      <a:pt x="660400" y="535940"/>
                    </a:lnTo>
                    <a:cubicBezTo>
                      <a:pt x="660400" y="604520"/>
                      <a:pt x="604520" y="660400"/>
                      <a:pt x="535940" y="66040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7" name="Group 7"/>
            <p:cNvGrpSpPr/>
            <p:nvPr/>
          </p:nvGrpSpPr>
          <p:grpSpPr>
            <a:xfrm rot="-5400000">
              <a:off x="712350" y="739113"/>
              <a:ext cx="473684" cy="318490"/>
              <a:chOff x="0" y="0"/>
              <a:chExt cx="1930400" cy="129794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1930400" cy="1297940"/>
              </a:xfrm>
              <a:custGeom>
                <a:avLst/>
                <a:gdLst/>
                <a:ahLst/>
                <a:cxnLst/>
                <a:rect l="l" t="t" r="r" b="b"/>
                <a:pathLst>
                  <a:path w="1930400" h="1297940">
                    <a:moveTo>
                      <a:pt x="0" y="0"/>
                    </a:moveTo>
                    <a:lnTo>
                      <a:pt x="965200" y="1297940"/>
                    </a:lnTo>
                    <a:lnTo>
                      <a:pt x="1930400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rcRect t="2166"/>
          <a:stretch>
            <a:fillRect/>
          </a:stretch>
        </p:blipFill>
        <p:spPr>
          <a:xfrm>
            <a:off x="16792009" y="467407"/>
            <a:ext cx="1057309" cy="104638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9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3392782"/>
            <a:ext cx="5033385" cy="5865518"/>
            <a:chOff x="0" y="0"/>
            <a:chExt cx="4026708" cy="46924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026708" cy="4692414"/>
            </a:xfrm>
            <a:custGeom>
              <a:avLst/>
              <a:gdLst/>
              <a:ahLst/>
              <a:cxnLst/>
              <a:rect l="l" t="t" r="r" b="b"/>
              <a:pathLst>
                <a:path w="4026708" h="4692414">
                  <a:moveTo>
                    <a:pt x="3902248" y="4692414"/>
                  </a:moveTo>
                  <a:lnTo>
                    <a:pt x="124460" y="4692414"/>
                  </a:lnTo>
                  <a:cubicBezTo>
                    <a:pt x="55880" y="4692414"/>
                    <a:pt x="0" y="4636534"/>
                    <a:pt x="0" y="456795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902248" y="0"/>
                  </a:lnTo>
                  <a:cubicBezTo>
                    <a:pt x="3970828" y="0"/>
                    <a:pt x="4026708" y="55880"/>
                    <a:pt x="4026708" y="124460"/>
                  </a:cubicBezTo>
                  <a:lnTo>
                    <a:pt x="4026708" y="4567954"/>
                  </a:lnTo>
                  <a:cubicBezTo>
                    <a:pt x="4026708" y="4636534"/>
                    <a:pt x="3970828" y="4692414"/>
                    <a:pt x="3902248" y="4692414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6627308" y="3392782"/>
            <a:ext cx="5033385" cy="5865518"/>
            <a:chOff x="0" y="0"/>
            <a:chExt cx="4026708" cy="469241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026708" cy="4692414"/>
            </a:xfrm>
            <a:custGeom>
              <a:avLst/>
              <a:gdLst/>
              <a:ahLst/>
              <a:cxnLst/>
              <a:rect l="l" t="t" r="r" b="b"/>
              <a:pathLst>
                <a:path w="4026708" h="4692414">
                  <a:moveTo>
                    <a:pt x="3902248" y="4692414"/>
                  </a:moveTo>
                  <a:lnTo>
                    <a:pt x="124460" y="4692414"/>
                  </a:lnTo>
                  <a:cubicBezTo>
                    <a:pt x="55880" y="4692414"/>
                    <a:pt x="0" y="4636534"/>
                    <a:pt x="0" y="456795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902248" y="0"/>
                  </a:lnTo>
                  <a:cubicBezTo>
                    <a:pt x="3970828" y="0"/>
                    <a:pt x="4026708" y="55880"/>
                    <a:pt x="4026708" y="124460"/>
                  </a:cubicBezTo>
                  <a:lnTo>
                    <a:pt x="4026708" y="4567954"/>
                  </a:lnTo>
                  <a:cubicBezTo>
                    <a:pt x="4026708" y="4636534"/>
                    <a:pt x="3970828" y="4692414"/>
                    <a:pt x="3902248" y="4692414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2225915" y="3392782"/>
            <a:ext cx="5033385" cy="5865518"/>
            <a:chOff x="0" y="0"/>
            <a:chExt cx="4026708" cy="469241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026708" cy="4692414"/>
            </a:xfrm>
            <a:custGeom>
              <a:avLst/>
              <a:gdLst/>
              <a:ahLst/>
              <a:cxnLst/>
              <a:rect l="l" t="t" r="r" b="b"/>
              <a:pathLst>
                <a:path w="4026708" h="4692414">
                  <a:moveTo>
                    <a:pt x="3902248" y="4692414"/>
                  </a:moveTo>
                  <a:lnTo>
                    <a:pt x="124460" y="4692414"/>
                  </a:lnTo>
                  <a:cubicBezTo>
                    <a:pt x="55880" y="4692414"/>
                    <a:pt x="0" y="4636534"/>
                    <a:pt x="0" y="456795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902248" y="0"/>
                  </a:lnTo>
                  <a:cubicBezTo>
                    <a:pt x="3970828" y="0"/>
                    <a:pt x="4026708" y="55880"/>
                    <a:pt x="4026708" y="124460"/>
                  </a:cubicBezTo>
                  <a:lnTo>
                    <a:pt x="4026708" y="4567954"/>
                  </a:lnTo>
                  <a:cubicBezTo>
                    <a:pt x="4026708" y="4636534"/>
                    <a:pt x="3970828" y="4692414"/>
                    <a:pt x="3902248" y="4692414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8185216" y="2470389"/>
            <a:ext cx="1917567" cy="1686171"/>
            <a:chOff x="0" y="0"/>
            <a:chExt cx="2556756" cy="2248228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2">
              <a:alphaModFix amt="51000"/>
            </a:blip>
            <a:srcRect/>
            <a:stretch>
              <a:fillRect/>
            </a:stretch>
          </p:blipFill>
          <p:spPr>
            <a:xfrm>
              <a:off x="0" y="1650242"/>
              <a:ext cx="1722890" cy="597986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444035" y="0"/>
              <a:ext cx="2112722" cy="2120664"/>
            </a:xfrm>
            <a:prstGeom prst="rect">
              <a:avLst/>
            </a:prstGeom>
          </p:spPr>
        </p:pic>
      </p:grpSp>
      <p:sp>
        <p:nvSpPr>
          <p:cNvPr id="11" name="TextBox 11"/>
          <p:cNvSpPr txBox="1"/>
          <p:nvPr/>
        </p:nvSpPr>
        <p:spPr>
          <a:xfrm>
            <a:off x="3101617" y="1028700"/>
            <a:ext cx="12084767" cy="9128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30"/>
              </a:lnSpc>
            </a:pPr>
            <a:r>
              <a:rPr lang="en-US" sz="6024">
                <a:solidFill>
                  <a:srgbClr val="0E2C4B"/>
                </a:solidFill>
                <a:latin typeface="Muli Bold Bold"/>
              </a:rPr>
              <a:t>Problématique Et Solution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1389936" y="4846037"/>
            <a:ext cx="4310914" cy="3755101"/>
            <a:chOff x="0" y="-38100"/>
            <a:chExt cx="5747885" cy="5006801"/>
          </a:xfrm>
        </p:grpSpPr>
        <p:sp>
          <p:nvSpPr>
            <p:cNvPr id="13" name="TextBox 13"/>
            <p:cNvSpPr txBox="1"/>
            <p:nvPr/>
          </p:nvSpPr>
          <p:spPr>
            <a:xfrm>
              <a:off x="0" y="-38100"/>
              <a:ext cx="5747885" cy="4821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79"/>
                </a:lnSpc>
              </a:pPr>
              <a:r>
                <a:rPr lang="en-US" sz="2199">
                  <a:solidFill>
                    <a:srgbClr val="0E2C4B"/>
                  </a:solidFill>
                  <a:latin typeface="Muli Bold Bold"/>
                </a:rPr>
                <a:t>1 - EXTENSION MONDIALE : 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967607"/>
              <a:ext cx="5747885" cy="40010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54"/>
                </a:lnSpc>
              </a:pPr>
              <a:r>
                <a:rPr lang="en-US" sz="2000" dirty="0">
                  <a:solidFill>
                    <a:srgbClr val="0E2C4B"/>
                  </a:solidFill>
                  <a:latin typeface="Arimo"/>
                </a:rPr>
                <a:t>Avec un emplacement physique, Saudi Arabia Limited, Saudi Arabia Limited</a:t>
              </a:r>
              <a:r>
                <a:rPr lang="en-US" sz="2000" dirty="0" smtClean="0">
                  <a:solidFill>
                    <a:srgbClr val="0E2C4B"/>
                  </a:solidFill>
                  <a:latin typeface="Arimo"/>
                </a:rPr>
                <a:t>.</a:t>
              </a:r>
              <a:endParaRPr lang="en-US" sz="2000" dirty="0">
                <a:solidFill>
                  <a:srgbClr val="0E2C4B"/>
                </a:solidFill>
                <a:latin typeface="Arimo"/>
              </a:endParaRPr>
            </a:p>
            <a:p>
              <a:pPr algn="ctr">
                <a:lnSpc>
                  <a:spcPts val="2554"/>
                </a:lnSpc>
              </a:pPr>
              <a:r>
                <a:rPr lang="en-US" sz="2000" dirty="0">
                  <a:solidFill>
                    <a:srgbClr val="0E2C4B"/>
                  </a:solidFill>
                  <a:latin typeface="Arimo"/>
                </a:rPr>
                <a:t>Via le commerce </a:t>
              </a:r>
              <a:r>
                <a:rPr lang="en-US" sz="2000" dirty="0" err="1">
                  <a:solidFill>
                    <a:srgbClr val="0E2C4B"/>
                  </a:solidFill>
                  <a:latin typeface="Arimo"/>
                </a:rPr>
                <a:t>électronique</a:t>
              </a:r>
              <a:r>
                <a:rPr lang="en-US" sz="2000" dirty="0">
                  <a:solidFill>
                    <a:srgbClr val="0E2C4B"/>
                  </a:solidFill>
                  <a:latin typeface="Arimo"/>
                </a:rPr>
                <a:t>, </a:t>
              </a:r>
              <a:r>
                <a:rPr lang="en-US" sz="2000" dirty="0" err="1">
                  <a:solidFill>
                    <a:srgbClr val="0E2C4B"/>
                  </a:solidFill>
                  <a:latin typeface="Arimo"/>
                </a:rPr>
                <a:t>vous</a:t>
              </a:r>
              <a:r>
                <a:rPr lang="en-US" sz="2000" dirty="0">
                  <a:solidFill>
                    <a:srgbClr val="0E2C4B"/>
                  </a:solidFill>
                  <a:latin typeface="Arimo"/>
                </a:rPr>
                <a:t> </a:t>
              </a:r>
              <a:r>
                <a:rPr lang="en-US" sz="2000" dirty="0" err="1">
                  <a:solidFill>
                    <a:srgbClr val="0E2C4B"/>
                  </a:solidFill>
                  <a:latin typeface="Arimo"/>
                </a:rPr>
                <a:t>pouvez</a:t>
              </a:r>
              <a:r>
                <a:rPr lang="en-US" sz="2000" dirty="0">
                  <a:solidFill>
                    <a:srgbClr val="0E2C4B"/>
                  </a:solidFill>
                  <a:latin typeface="Arimo"/>
                </a:rPr>
                <a:t> </a:t>
              </a:r>
              <a:r>
                <a:rPr lang="en-US" sz="2000" dirty="0" err="1">
                  <a:solidFill>
                    <a:srgbClr val="0E2C4B"/>
                  </a:solidFill>
                  <a:latin typeface="Arimo"/>
                </a:rPr>
                <a:t>vendre</a:t>
              </a:r>
              <a:r>
                <a:rPr lang="en-US" sz="2000" dirty="0">
                  <a:solidFill>
                    <a:srgbClr val="0E2C4B"/>
                  </a:solidFill>
                  <a:latin typeface="Arimo"/>
                </a:rPr>
                <a:t> à </a:t>
              </a:r>
              <a:r>
                <a:rPr lang="en-US" sz="2000" dirty="0" err="1">
                  <a:solidFill>
                    <a:srgbClr val="0E2C4B"/>
                  </a:solidFill>
                  <a:latin typeface="Arimo"/>
                </a:rPr>
                <a:t>n'importe</a:t>
              </a:r>
              <a:r>
                <a:rPr lang="en-US" sz="2000" dirty="0">
                  <a:solidFill>
                    <a:srgbClr val="0E2C4B"/>
                  </a:solidFill>
                  <a:latin typeface="Arimo"/>
                </a:rPr>
                <a:t> qui partout </a:t>
              </a:r>
              <a:r>
                <a:rPr lang="en-US" sz="2000" dirty="0" err="1">
                  <a:solidFill>
                    <a:srgbClr val="0E2C4B"/>
                  </a:solidFill>
                  <a:latin typeface="Arimo"/>
                </a:rPr>
                <a:t>dans</a:t>
              </a:r>
              <a:r>
                <a:rPr lang="en-US" sz="2000" dirty="0">
                  <a:solidFill>
                    <a:srgbClr val="0E2C4B"/>
                  </a:solidFill>
                  <a:latin typeface="Arimo"/>
                </a:rPr>
                <a:t> le monde et les </a:t>
              </a:r>
              <a:r>
                <a:rPr lang="en-US" sz="2000" dirty="0" err="1">
                  <a:solidFill>
                    <a:srgbClr val="0E2C4B"/>
                  </a:solidFill>
                  <a:latin typeface="Arimo"/>
                </a:rPr>
                <a:t>passerelles</a:t>
              </a:r>
              <a:r>
                <a:rPr lang="en-US" sz="2000" dirty="0">
                  <a:solidFill>
                    <a:srgbClr val="0E2C4B"/>
                  </a:solidFill>
                  <a:latin typeface="Arimo"/>
                </a:rPr>
                <a:t> de </a:t>
              </a:r>
              <a:r>
                <a:rPr lang="en-US" sz="2000" dirty="0" err="1">
                  <a:solidFill>
                    <a:srgbClr val="0E2C4B"/>
                  </a:solidFill>
                  <a:latin typeface="Arimo"/>
                </a:rPr>
                <a:t>paiement</a:t>
              </a:r>
              <a:r>
                <a:rPr lang="en-US" sz="2000" dirty="0">
                  <a:solidFill>
                    <a:srgbClr val="0E2C4B"/>
                  </a:solidFill>
                  <a:latin typeface="Arimo"/>
                </a:rPr>
                <a:t> </a:t>
              </a:r>
              <a:r>
                <a:rPr lang="en-US" sz="2000" dirty="0" err="1">
                  <a:solidFill>
                    <a:srgbClr val="0E2C4B"/>
                  </a:solidFill>
                  <a:latin typeface="Arimo"/>
                </a:rPr>
                <a:t>électronique</a:t>
              </a:r>
              <a:r>
                <a:rPr lang="en-US" sz="2000" dirty="0">
                  <a:solidFill>
                    <a:srgbClr val="0E2C4B"/>
                  </a:solidFill>
                  <a:latin typeface="Arimo"/>
                </a:rPr>
                <a:t> </a:t>
              </a:r>
              <a:r>
                <a:rPr lang="en-US" sz="2000" dirty="0" err="1">
                  <a:solidFill>
                    <a:srgbClr val="0E2C4B"/>
                  </a:solidFill>
                  <a:latin typeface="Arimo"/>
                </a:rPr>
                <a:t>contribuent</a:t>
              </a:r>
              <a:r>
                <a:rPr lang="en-US" sz="2000" dirty="0">
                  <a:solidFill>
                    <a:srgbClr val="0E2C4B"/>
                  </a:solidFill>
                  <a:latin typeface="Arimo"/>
                </a:rPr>
                <a:t> à </a:t>
              </a:r>
              <a:r>
                <a:rPr lang="en-US" sz="2000" dirty="0" err="1">
                  <a:solidFill>
                    <a:srgbClr val="0E2C4B"/>
                  </a:solidFill>
                  <a:latin typeface="Arimo"/>
                </a:rPr>
                <a:t>AspatMed</a:t>
              </a:r>
              <a:endParaRPr lang="en-US" sz="2000" dirty="0">
                <a:solidFill>
                  <a:srgbClr val="0E2C4B"/>
                </a:solidFill>
                <a:latin typeface="Arimo"/>
              </a:endParaRPr>
            </a:p>
            <a:p>
              <a:pPr algn="ctr">
                <a:lnSpc>
                  <a:spcPts val="2554"/>
                </a:lnSpc>
              </a:pPr>
              <a:endParaRPr lang="en-US" sz="2000" dirty="0">
                <a:solidFill>
                  <a:srgbClr val="0E2C4B"/>
                </a:solidFill>
                <a:latin typeface="Arimo"/>
              </a:endParaRP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6988543" y="4846037"/>
            <a:ext cx="4310914" cy="3512935"/>
            <a:chOff x="0" y="-38100"/>
            <a:chExt cx="5747885" cy="4683912"/>
          </a:xfrm>
        </p:grpSpPr>
        <p:sp>
          <p:nvSpPr>
            <p:cNvPr id="16" name="TextBox 16"/>
            <p:cNvSpPr txBox="1"/>
            <p:nvPr/>
          </p:nvSpPr>
          <p:spPr>
            <a:xfrm>
              <a:off x="0" y="-38100"/>
              <a:ext cx="5747885" cy="4821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79"/>
                </a:lnSpc>
              </a:pPr>
              <a:r>
                <a:rPr lang="en-US" sz="2199">
                  <a:solidFill>
                    <a:srgbClr val="0E2C4B"/>
                  </a:solidFill>
                  <a:latin typeface="Muli Bold Bold"/>
                </a:rPr>
                <a:t>2 - TOUJOURS OUVERT :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964377"/>
              <a:ext cx="5747885" cy="36814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449"/>
                </a:lnSpc>
              </a:pPr>
              <a:r>
                <a:rPr lang="en-US" sz="2000" dirty="0">
                  <a:solidFill>
                    <a:srgbClr val="0E2C4B"/>
                  </a:solidFill>
                  <a:latin typeface="Arimo"/>
                </a:rPr>
                <a:t> les </a:t>
              </a:r>
              <a:r>
                <a:rPr lang="en-US" sz="2000" dirty="0" err="1">
                  <a:solidFill>
                    <a:srgbClr val="0E2C4B"/>
                  </a:solidFill>
                  <a:latin typeface="Arimo"/>
                </a:rPr>
                <a:t>heures</a:t>
              </a:r>
              <a:r>
                <a:rPr lang="en-US" sz="2000" dirty="0">
                  <a:solidFill>
                    <a:srgbClr val="0E2C4B"/>
                  </a:solidFill>
                  <a:latin typeface="Arimo"/>
                </a:rPr>
                <a:t> </a:t>
              </a:r>
              <a:r>
                <a:rPr lang="en-US" sz="2000" dirty="0" err="1">
                  <a:solidFill>
                    <a:srgbClr val="0E2C4B"/>
                  </a:solidFill>
                  <a:latin typeface="Arimo"/>
                </a:rPr>
                <a:t>d'ouverture</a:t>
              </a:r>
              <a:r>
                <a:rPr lang="en-US" sz="2000" dirty="0">
                  <a:solidFill>
                    <a:srgbClr val="0E2C4B"/>
                  </a:solidFill>
                  <a:latin typeface="Arimo"/>
                </a:rPr>
                <a:t> </a:t>
              </a:r>
              <a:r>
                <a:rPr lang="en-US" sz="2000" dirty="0" err="1">
                  <a:solidFill>
                    <a:srgbClr val="0E2C4B"/>
                  </a:solidFill>
                  <a:latin typeface="Arimo"/>
                </a:rPr>
                <a:t>réelles</a:t>
              </a:r>
              <a:r>
                <a:rPr lang="en-US" sz="2000" dirty="0">
                  <a:solidFill>
                    <a:srgbClr val="0E2C4B"/>
                  </a:solidFill>
                  <a:latin typeface="Arimo"/>
                </a:rPr>
                <a:t> </a:t>
              </a:r>
              <a:r>
                <a:rPr lang="en-US" sz="2000" dirty="0" err="1">
                  <a:solidFill>
                    <a:srgbClr val="0E2C4B"/>
                  </a:solidFill>
                  <a:latin typeface="Arimo"/>
                </a:rPr>
                <a:t>sont</a:t>
              </a:r>
              <a:r>
                <a:rPr lang="en-US" sz="2000" dirty="0">
                  <a:solidFill>
                    <a:srgbClr val="0E2C4B"/>
                  </a:solidFill>
                  <a:latin typeface="Arimo"/>
                </a:rPr>
                <a:t> </a:t>
              </a:r>
              <a:r>
                <a:rPr lang="en-US" sz="2000" dirty="0" err="1">
                  <a:solidFill>
                    <a:srgbClr val="0E2C4B"/>
                  </a:solidFill>
                  <a:latin typeface="Arimo"/>
                </a:rPr>
                <a:t>généralement</a:t>
              </a:r>
              <a:r>
                <a:rPr lang="en-US" sz="2000" dirty="0">
                  <a:solidFill>
                    <a:srgbClr val="0E2C4B"/>
                  </a:solidFill>
                  <a:latin typeface="Arimo"/>
                </a:rPr>
                <a:t> </a:t>
              </a:r>
              <a:r>
                <a:rPr lang="en-US" sz="2000" dirty="0" err="1">
                  <a:solidFill>
                    <a:srgbClr val="0E2C4B"/>
                  </a:solidFill>
                  <a:latin typeface="Arimo"/>
                </a:rPr>
                <a:t>limitées</a:t>
              </a:r>
              <a:r>
                <a:rPr lang="en-US" sz="2000" dirty="0">
                  <a:solidFill>
                    <a:srgbClr val="0E2C4B"/>
                  </a:solidFill>
                  <a:latin typeface="Arimo"/>
                </a:rPr>
                <a:t>, </a:t>
              </a:r>
              <a:r>
                <a:rPr lang="en-US" sz="2000" dirty="0" err="1">
                  <a:solidFill>
                    <a:srgbClr val="0E2C4B"/>
                  </a:solidFill>
                  <a:latin typeface="Arimo"/>
                </a:rPr>
                <a:t>mais</a:t>
              </a:r>
              <a:r>
                <a:rPr lang="en-US" sz="2000" dirty="0">
                  <a:solidFill>
                    <a:srgbClr val="0E2C4B"/>
                  </a:solidFill>
                  <a:latin typeface="Arimo"/>
                </a:rPr>
                <a:t> </a:t>
              </a:r>
              <a:r>
                <a:rPr lang="en-US" sz="2000" dirty="0" err="1">
                  <a:solidFill>
                    <a:srgbClr val="0E2C4B"/>
                  </a:solidFill>
                  <a:latin typeface="Arimo"/>
                </a:rPr>
                <a:t>votre</a:t>
              </a:r>
              <a:r>
                <a:rPr lang="en-US" sz="2000" dirty="0">
                  <a:solidFill>
                    <a:srgbClr val="0E2C4B"/>
                  </a:solidFill>
                  <a:latin typeface="Arimo"/>
                </a:rPr>
                <a:t> boutique de commerce </a:t>
              </a:r>
              <a:r>
                <a:rPr lang="en-US" sz="2000" dirty="0" err="1">
                  <a:solidFill>
                    <a:srgbClr val="0E2C4B"/>
                  </a:solidFill>
                  <a:latin typeface="Arimo"/>
                </a:rPr>
                <a:t>électronique</a:t>
              </a:r>
              <a:r>
                <a:rPr lang="en-US" sz="2000" dirty="0">
                  <a:solidFill>
                    <a:srgbClr val="0E2C4B"/>
                  </a:solidFill>
                  <a:latin typeface="Arimo"/>
                </a:rPr>
                <a:t> </a:t>
              </a:r>
              <a:r>
                <a:rPr lang="en-US" sz="2000" dirty="0" err="1">
                  <a:solidFill>
                    <a:srgbClr val="0E2C4B"/>
                  </a:solidFill>
                  <a:latin typeface="Arimo"/>
                </a:rPr>
                <a:t>en</a:t>
              </a:r>
              <a:r>
                <a:rPr lang="en-US" sz="2000" dirty="0">
                  <a:solidFill>
                    <a:srgbClr val="0E2C4B"/>
                  </a:solidFill>
                  <a:latin typeface="Arimo"/>
                </a:rPr>
                <a:t> </a:t>
              </a:r>
              <a:r>
                <a:rPr lang="en-US" sz="2000" dirty="0" err="1">
                  <a:solidFill>
                    <a:srgbClr val="0E2C4B"/>
                  </a:solidFill>
                  <a:latin typeface="Arimo"/>
                </a:rPr>
                <a:t>ligne</a:t>
              </a:r>
              <a:r>
                <a:rPr lang="en-US" sz="2000" dirty="0">
                  <a:solidFill>
                    <a:srgbClr val="0E2C4B"/>
                  </a:solidFill>
                  <a:latin typeface="Arimo"/>
                </a:rPr>
                <a:t> </a:t>
              </a:r>
              <a:r>
                <a:rPr lang="en-US" sz="2000" dirty="0" err="1">
                  <a:solidFill>
                    <a:srgbClr val="0E2C4B"/>
                  </a:solidFill>
                  <a:latin typeface="Arimo"/>
                </a:rPr>
                <a:t>reste</a:t>
              </a:r>
              <a:r>
                <a:rPr lang="en-US" sz="2000" dirty="0">
                  <a:solidFill>
                    <a:srgbClr val="0E2C4B"/>
                  </a:solidFill>
                  <a:latin typeface="Arimo"/>
                </a:rPr>
                <a:t> « </a:t>
              </a:r>
              <a:r>
                <a:rPr lang="en-US" sz="2000" dirty="0" err="1">
                  <a:solidFill>
                    <a:srgbClr val="0E2C4B"/>
                  </a:solidFill>
                  <a:latin typeface="Arimo"/>
                </a:rPr>
                <a:t>ouverte</a:t>
              </a:r>
              <a:r>
                <a:rPr lang="en-US" sz="2000" dirty="0">
                  <a:solidFill>
                    <a:srgbClr val="0E2C4B"/>
                  </a:solidFill>
                  <a:latin typeface="Arimo"/>
                </a:rPr>
                <a:t> » 24 </a:t>
              </a:r>
              <a:r>
                <a:rPr lang="en-US" sz="2000" dirty="0" err="1">
                  <a:solidFill>
                    <a:srgbClr val="0E2C4B"/>
                  </a:solidFill>
                  <a:latin typeface="Arimo"/>
                </a:rPr>
                <a:t>heures</a:t>
              </a:r>
              <a:r>
                <a:rPr lang="en-US" sz="2000" dirty="0">
                  <a:solidFill>
                    <a:srgbClr val="0E2C4B"/>
                  </a:solidFill>
                  <a:latin typeface="Arimo"/>
                </a:rPr>
                <a:t> sur 24, sept </a:t>
              </a:r>
              <a:r>
                <a:rPr lang="en-US" sz="2000" dirty="0" err="1">
                  <a:solidFill>
                    <a:srgbClr val="0E2C4B"/>
                  </a:solidFill>
                  <a:latin typeface="Arimo"/>
                </a:rPr>
                <a:t>jours</a:t>
              </a:r>
              <a:r>
                <a:rPr lang="en-US" sz="2000" dirty="0">
                  <a:solidFill>
                    <a:srgbClr val="0E2C4B"/>
                  </a:solidFill>
                  <a:latin typeface="Arimo"/>
                </a:rPr>
                <a:t> sur sept, 365 </a:t>
              </a:r>
              <a:r>
                <a:rPr lang="en-US" sz="2000" dirty="0" err="1">
                  <a:solidFill>
                    <a:srgbClr val="0E2C4B"/>
                  </a:solidFill>
                  <a:latin typeface="Arimo"/>
                </a:rPr>
                <a:t>jours</a:t>
              </a:r>
              <a:r>
                <a:rPr lang="en-US" sz="2000" dirty="0">
                  <a:solidFill>
                    <a:srgbClr val="0E2C4B"/>
                  </a:solidFill>
                  <a:latin typeface="Arimo"/>
                </a:rPr>
                <a:t> par an. </a:t>
              </a:r>
              <a:r>
                <a:rPr lang="en-US" sz="2000" dirty="0" err="1">
                  <a:solidFill>
                    <a:srgbClr val="0E2C4B"/>
                  </a:solidFill>
                  <a:latin typeface="Arimo"/>
                </a:rPr>
                <a:t>C'est</a:t>
              </a:r>
              <a:r>
                <a:rPr lang="en-US" sz="2000" dirty="0">
                  <a:solidFill>
                    <a:srgbClr val="0E2C4B"/>
                  </a:solidFill>
                  <a:latin typeface="Arimo"/>
                </a:rPr>
                <a:t> </a:t>
              </a:r>
              <a:r>
                <a:rPr lang="en-US" sz="2000" dirty="0" err="1">
                  <a:solidFill>
                    <a:srgbClr val="0E2C4B"/>
                  </a:solidFill>
                  <a:latin typeface="Arimo"/>
                </a:rPr>
                <a:t>très</a:t>
              </a:r>
              <a:r>
                <a:rPr lang="en-US" sz="2000" dirty="0">
                  <a:solidFill>
                    <a:srgbClr val="0E2C4B"/>
                  </a:solidFill>
                  <a:latin typeface="Arimo"/>
                </a:rPr>
                <a:t> </a:t>
              </a:r>
              <a:r>
                <a:rPr lang="en-US" sz="2000" dirty="0" err="1">
                  <a:solidFill>
                    <a:srgbClr val="0E2C4B"/>
                  </a:solidFill>
                  <a:latin typeface="Arimo"/>
                </a:rPr>
                <a:t>pratique</a:t>
              </a:r>
              <a:r>
                <a:rPr lang="en-US" sz="2000" dirty="0">
                  <a:solidFill>
                    <a:srgbClr val="0E2C4B"/>
                  </a:solidFill>
                  <a:latin typeface="Arimo"/>
                </a:rPr>
                <a:t> pour le client et </a:t>
              </a:r>
              <a:r>
                <a:rPr lang="en-US" sz="2000" dirty="0" err="1">
                  <a:solidFill>
                    <a:srgbClr val="0E2C4B"/>
                  </a:solidFill>
                  <a:latin typeface="Arimo"/>
                </a:rPr>
                <a:t>une</a:t>
              </a:r>
              <a:r>
                <a:rPr lang="en-US" sz="2000" dirty="0">
                  <a:solidFill>
                    <a:srgbClr val="0E2C4B"/>
                  </a:solidFill>
                  <a:latin typeface="Arimo"/>
                </a:rPr>
                <a:t> </a:t>
              </a:r>
              <a:r>
                <a:rPr lang="en-US" sz="2000" dirty="0" err="1">
                  <a:solidFill>
                    <a:srgbClr val="0E2C4B"/>
                  </a:solidFill>
                  <a:latin typeface="Arimo"/>
                </a:rPr>
                <a:t>excellente</a:t>
              </a:r>
              <a:r>
                <a:rPr lang="en-US" sz="2000" dirty="0">
                  <a:solidFill>
                    <a:srgbClr val="0E2C4B"/>
                  </a:solidFill>
                  <a:latin typeface="Arimo"/>
                </a:rPr>
                <a:t> </a:t>
              </a:r>
              <a:r>
                <a:rPr lang="en-US" sz="2000" dirty="0" err="1">
                  <a:solidFill>
                    <a:srgbClr val="0E2C4B"/>
                  </a:solidFill>
                  <a:latin typeface="Arimo"/>
                </a:rPr>
                <a:t>opportunité</a:t>
              </a:r>
              <a:r>
                <a:rPr lang="en-US" sz="2000" dirty="0">
                  <a:solidFill>
                    <a:srgbClr val="0E2C4B"/>
                  </a:solidFill>
                  <a:latin typeface="Arimo"/>
                </a:rPr>
                <a:t> pour les </a:t>
              </a:r>
              <a:r>
                <a:rPr lang="en-US" sz="2000" dirty="0" err="1">
                  <a:solidFill>
                    <a:srgbClr val="0E2C4B"/>
                  </a:solidFill>
                  <a:latin typeface="Arimo"/>
                </a:rPr>
                <a:t>commerçants</a:t>
              </a:r>
              <a:endParaRPr lang="en-US" sz="2000" dirty="0">
                <a:solidFill>
                  <a:srgbClr val="0E2C4B"/>
                </a:solidFill>
                <a:latin typeface="Arimo"/>
              </a:endParaRPr>
            </a:p>
            <a:p>
              <a:pPr algn="ctr">
                <a:lnSpc>
                  <a:spcPts val="2450"/>
                </a:lnSpc>
              </a:pPr>
              <a:endParaRPr lang="en-US" sz="2000" dirty="0">
                <a:solidFill>
                  <a:srgbClr val="0E2C4B"/>
                </a:solidFill>
                <a:latin typeface="Arimo"/>
              </a:endParaRP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2587151" y="4874612"/>
            <a:ext cx="4310914" cy="3267769"/>
            <a:chOff x="0" y="0"/>
            <a:chExt cx="5747885" cy="4357025"/>
          </a:xfrm>
        </p:grpSpPr>
        <p:sp>
          <p:nvSpPr>
            <p:cNvPr id="19" name="TextBox 19"/>
            <p:cNvSpPr txBox="1"/>
            <p:nvPr/>
          </p:nvSpPr>
          <p:spPr>
            <a:xfrm>
              <a:off x="0" y="-38100"/>
              <a:ext cx="5747885" cy="4821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79"/>
                </a:lnSpc>
              </a:pPr>
              <a:r>
                <a:rPr lang="en-US" sz="2199">
                  <a:solidFill>
                    <a:srgbClr val="0E2C4B"/>
                  </a:solidFill>
                  <a:latin typeface="Muli Bold Bold"/>
                </a:rPr>
                <a:t>3- ÉCONOMIES DE COÛTS :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958082"/>
              <a:ext cx="5747885" cy="33024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70"/>
                </a:lnSpc>
              </a:pPr>
              <a:r>
                <a:rPr lang="en-US" sz="2049">
                  <a:solidFill>
                    <a:srgbClr val="0E2C4B"/>
                  </a:solidFill>
                  <a:latin typeface="Muli Regular"/>
                </a:rPr>
                <a:t> Les entreprises de commerce électronique ont des coûts d'exploitation bien inférieurs à ceux des magasins physiques. Pas de loyer, pas de personnel à louer et à payer, et très peu de frais fixes de fonctionnement.</a:t>
              </a:r>
            </a:p>
          </p:txBody>
        </p:sp>
      </p:grpSp>
      <p:pic>
        <p:nvPicPr>
          <p:cNvPr id="21" name="Picture 21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2758754" y="2470389"/>
            <a:ext cx="1573278" cy="1603340"/>
          </a:xfrm>
          <a:prstGeom prst="rect">
            <a:avLst/>
          </a:prstGeom>
        </p:spPr>
      </p:pic>
      <p:grpSp>
        <p:nvGrpSpPr>
          <p:cNvPr id="22" name="Group 22"/>
          <p:cNvGrpSpPr/>
          <p:nvPr/>
        </p:nvGrpSpPr>
        <p:grpSpPr>
          <a:xfrm>
            <a:off x="16618320" y="288257"/>
            <a:ext cx="1347537" cy="1347537"/>
            <a:chOff x="0" y="0"/>
            <a:chExt cx="1796716" cy="1796716"/>
          </a:xfrm>
        </p:grpSpPr>
        <p:grpSp>
          <p:nvGrpSpPr>
            <p:cNvPr id="23" name="Group 23"/>
            <p:cNvGrpSpPr/>
            <p:nvPr/>
          </p:nvGrpSpPr>
          <p:grpSpPr>
            <a:xfrm>
              <a:off x="0" y="0"/>
              <a:ext cx="1796716" cy="1796716"/>
              <a:chOff x="0" y="0"/>
              <a:chExt cx="660400" cy="660400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660400" cy="6604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660400">
                    <a:moveTo>
                      <a:pt x="535940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535940" y="0"/>
                    </a:lnTo>
                    <a:cubicBezTo>
                      <a:pt x="604520" y="0"/>
                      <a:pt x="660400" y="55880"/>
                      <a:pt x="660400" y="124460"/>
                    </a:cubicBezTo>
                    <a:lnTo>
                      <a:pt x="660400" y="535940"/>
                    </a:lnTo>
                    <a:cubicBezTo>
                      <a:pt x="660400" y="604520"/>
                      <a:pt x="604520" y="660400"/>
                      <a:pt x="535940" y="66040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25" name="Group 25"/>
            <p:cNvGrpSpPr/>
            <p:nvPr/>
          </p:nvGrpSpPr>
          <p:grpSpPr>
            <a:xfrm rot="-5400000">
              <a:off x="712350" y="739113"/>
              <a:ext cx="473684" cy="318490"/>
              <a:chOff x="0" y="0"/>
              <a:chExt cx="1930400" cy="1297940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1930400" cy="1297940"/>
              </a:xfrm>
              <a:custGeom>
                <a:avLst/>
                <a:gdLst/>
                <a:ahLst/>
                <a:cxnLst/>
                <a:rect l="l" t="t" r="r" b="b"/>
                <a:pathLst>
                  <a:path w="1930400" h="1297940">
                    <a:moveTo>
                      <a:pt x="0" y="0"/>
                    </a:moveTo>
                    <a:lnTo>
                      <a:pt x="965200" y="1297940"/>
                    </a:lnTo>
                    <a:lnTo>
                      <a:pt x="1930400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</p:grpSp>
      <p:pic>
        <p:nvPicPr>
          <p:cNvPr id="27" name="Picture 27"/>
          <p:cNvPicPr>
            <a:picLocks noChangeAspect="1"/>
          </p:cNvPicPr>
          <p:nvPr/>
        </p:nvPicPr>
        <p:blipFill>
          <a:blip r:embed="rId5"/>
          <a:srcRect t="2166"/>
          <a:stretch>
            <a:fillRect/>
          </a:stretch>
        </p:blipFill>
        <p:spPr>
          <a:xfrm>
            <a:off x="16792009" y="467407"/>
            <a:ext cx="1057309" cy="1046387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4183830" y="2603262"/>
            <a:ext cx="1117555" cy="147046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227</Words>
  <Application>Microsoft Office PowerPoint</Application>
  <PresentationFormat>Personnalisé</PresentationFormat>
  <Paragraphs>42</Paragraphs>
  <Slides>13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13</vt:i4>
      </vt:variant>
    </vt:vector>
  </HeadingPairs>
  <TitlesOfParts>
    <vt:vector size="21" baseType="lpstr">
      <vt:lpstr>Muli Regular Bold</vt:lpstr>
      <vt:lpstr>Arial</vt:lpstr>
      <vt:lpstr>Muli Regular</vt:lpstr>
      <vt:lpstr>Muli Bold Bold</vt:lpstr>
      <vt:lpstr>Arimo</vt:lpstr>
      <vt:lpstr>Calibri</vt:lpstr>
      <vt:lpstr>Arimo Bold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Technologie au Travail</dc:title>
  <cp:lastModifiedBy>Youcode</cp:lastModifiedBy>
  <cp:revision>2</cp:revision>
  <dcterms:created xsi:type="dcterms:W3CDTF">2006-08-16T00:00:00Z</dcterms:created>
  <dcterms:modified xsi:type="dcterms:W3CDTF">2021-08-12T23:44:11Z</dcterms:modified>
  <dc:identifier>DAEm5AP63xY</dc:identifier>
</cp:coreProperties>
</file>